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19" autoAdjust="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Disaster Tweet Classification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10000"/>
          </a:bodyPr>
          <a:lstStyle/>
          <a:p>
            <a:pPr>
              <a:lnSpc>
                <a:spcPct val="100000"/>
              </a:lnSpc>
            </a:pPr>
            <a:r>
              <a:rPr lang="en-US" sz="1600" dirty="0"/>
              <a:t>Using </a:t>
            </a:r>
            <a:r>
              <a:rPr lang="en-US" sz="1600" dirty="0" err="1"/>
              <a:t>bert</a:t>
            </a:r>
            <a:r>
              <a:rPr lang="en-US" sz="1600" dirty="0"/>
              <a:t> – bidirectional encoder representations from </a:t>
            </a:r>
            <a:r>
              <a:rPr lang="en-US" sz="1600" dirty="0" err="1"/>
              <a:t>transfromers</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BE251-FBFD-58F9-5CB9-2E0EAFC2DB23}"/>
              </a:ext>
            </a:extLst>
          </p:cNvPr>
          <p:cNvSpPr>
            <a:spLocks noGrp="1"/>
          </p:cNvSpPr>
          <p:nvPr>
            <p:ph type="title"/>
          </p:nvPr>
        </p:nvSpPr>
        <p:spPr>
          <a:xfrm>
            <a:off x="6411685" y="634946"/>
            <a:ext cx="5127171" cy="1450757"/>
          </a:xfrm>
        </p:spPr>
        <p:txBody>
          <a:bodyPr>
            <a:normAutofit/>
          </a:bodyPr>
          <a:lstStyle/>
          <a:p>
            <a:r>
              <a:rPr lang="en-IN"/>
              <a:t>Introduction</a:t>
            </a:r>
          </a:p>
        </p:txBody>
      </p:sp>
      <p:pic>
        <p:nvPicPr>
          <p:cNvPr id="4" name="Picture 3" descr="Text&#10;&#10;Description automatically generated with low confidence">
            <a:extLst>
              <a:ext uri="{FF2B5EF4-FFF2-40B4-BE49-F238E27FC236}">
                <a16:creationId xmlns:a16="http://schemas.microsoft.com/office/drawing/2014/main" id="{7A8A504D-DAF6-D6B1-0C11-26A88C8D0476}"/>
              </a:ext>
            </a:extLst>
          </p:cNvPr>
          <p:cNvPicPr>
            <a:picLocks noChangeAspect="1"/>
          </p:cNvPicPr>
          <p:nvPr/>
        </p:nvPicPr>
        <p:blipFill>
          <a:blip r:embed="rId2"/>
          <a:stretch>
            <a:fillRect/>
          </a:stretch>
        </p:blipFill>
        <p:spPr>
          <a:xfrm>
            <a:off x="643192" y="2335429"/>
            <a:ext cx="5115347" cy="1867101"/>
          </a:xfrm>
          <a:prstGeom prst="rect">
            <a:avLst/>
          </a:prstGeom>
        </p:spPr>
      </p:pic>
      <p:cxnSp>
        <p:nvCxnSpPr>
          <p:cNvPr id="15"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524B94-34EB-B59F-8164-868B1294A62F}"/>
              </a:ext>
            </a:extLst>
          </p:cNvPr>
          <p:cNvSpPr>
            <a:spLocks noGrp="1"/>
          </p:cNvSpPr>
          <p:nvPr>
            <p:ph idx="1"/>
          </p:nvPr>
        </p:nvSpPr>
        <p:spPr>
          <a:xfrm>
            <a:off x="6411684" y="2407436"/>
            <a:ext cx="5127172" cy="3461658"/>
          </a:xfrm>
        </p:spPr>
        <p:txBody>
          <a:bodyPr>
            <a:normAutofit/>
          </a:bodyPr>
          <a:lstStyle/>
          <a:p>
            <a:r>
              <a:rPr lang="en-IN" sz="1800" dirty="0"/>
              <a:t>The disaster tweet classification project has real world significance of accurately classify the tweets about the occurrence of disaster in a specific place with high accuracy and efficiency so that the lives of people can be saved in several places.</a:t>
            </a:r>
          </a:p>
          <a:p>
            <a:r>
              <a:rPr lang="en-IN" sz="1800" dirty="0"/>
              <a:t>The machine learning model that has been used to solve the tasks of classifying the tweet regarding whether a disaster will take place in that specific area or not is BERT(</a:t>
            </a:r>
            <a:r>
              <a:rPr lang="en-IN" sz="1800" dirty="0" err="1"/>
              <a:t>Bidrectional</a:t>
            </a:r>
            <a:r>
              <a:rPr lang="en-IN" sz="1800" dirty="0"/>
              <a:t> Representational Encoders from Transformers).</a:t>
            </a:r>
          </a:p>
          <a:p>
            <a:endParaRPr lang="en-IN" sz="1800" dirty="0"/>
          </a:p>
          <a:p>
            <a:endParaRPr lang="en-IN" sz="1800" dirty="0"/>
          </a:p>
        </p:txBody>
      </p:sp>
      <p:sp>
        <p:nvSpPr>
          <p:cNvPr id="13" name="Rectangle 1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871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62B7C-907D-4F5B-504D-79FDCA5AFAE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3000" dirty="0">
                <a:solidFill>
                  <a:schemeClr val="tx1">
                    <a:lumMod val="85000"/>
                    <a:lumOff val="15000"/>
                  </a:schemeClr>
                </a:solidFill>
              </a:rPr>
              <a:t>EXPLORATORY DATA ANALYSIS</a:t>
            </a:r>
          </a:p>
        </p:txBody>
      </p:sp>
      <p:sp>
        <p:nvSpPr>
          <p:cNvPr id="15" name="Content Placeholder 14">
            <a:extLst>
              <a:ext uri="{FF2B5EF4-FFF2-40B4-BE49-F238E27FC236}">
                <a16:creationId xmlns:a16="http://schemas.microsoft.com/office/drawing/2014/main" id="{28F746A1-734D-5DAD-D4DF-A4C71B7F9064}"/>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90000"/>
              </a:lnSpc>
              <a:buNone/>
            </a:pPr>
            <a:r>
              <a:rPr lang="en-US" sz="1600" cap="all" spc="200" dirty="0">
                <a:solidFill>
                  <a:schemeClr val="tx1">
                    <a:lumMod val="85000"/>
                    <a:lumOff val="15000"/>
                  </a:schemeClr>
                </a:solidFill>
              </a:rPr>
              <a:t>A pair plot of all the attributes present in the dataset has been plotted using the Seaborn library. </a:t>
            </a:r>
          </a:p>
        </p:txBody>
      </p:sp>
      <p:pic>
        <p:nvPicPr>
          <p:cNvPr id="11" name="Content Placeholder 10" descr="A picture containing chart&#10;&#10;Description automatically generated">
            <a:extLst>
              <a:ext uri="{FF2B5EF4-FFF2-40B4-BE49-F238E27FC236}">
                <a16:creationId xmlns:a16="http://schemas.microsoft.com/office/drawing/2014/main" id="{6B0CE9A9-DC12-C36A-98B1-0792C46F4898}"/>
              </a:ext>
            </a:extLst>
          </p:cNvPr>
          <p:cNvPicPr>
            <a:picLocks noChangeAspect="1"/>
          </p:cNvPicPr>
          <p:nvPr/>
        </p:nvPicPr>
        <p:blipFill>
          <a:blip r:embed="rId2"/>
          <a:stretch>
            <a:fillRect/>
          </a:stretch>
        </p:blipFill>
        <p:spPr>
          <a:xfrm>
            <a:off x="633999" y="1024371"/>
            <a:ext cx="6912217" cy="4285575"/>
          </a:xfrm>
          <a:prstGeom prst="rect">
            <a:avLst/>
          </a:prstGeom>
        </p:spPr>
      </p:pic>
      <p:cxnSp>
        <p:nvCxnSpPr>
          <p:cNvPr id="33" name="Straight Connector 32">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265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391EB-C17E-CDA9-2C42-CEBC460C0DD9}"/>
              </a:ext>
            </a:extLst>
          </p:cNvPr>
          <p:cNvSpPr>
            <a:spLocks noGrp="1"/>
          </p:cNvSpPr>
          <p:nvPr>
            <p:ph type="title"/>
          </p:nvPr>
        </p:nvSpPr>
        <p:spPr>
          <a:xfrm>
            <a:off x="6411685" y="634946"/>
            <a:ext cx="5127171" cy="1450757"/>
          </a:xfrm>
        </p:spPr>
        <p:txBody>
          <a:bodyPr>
            <a:normAutofit/>
          </a:bodyPr>
          <a:lstStyle/>
          <a:p>
            <a:r>
              <a:rPr lang="en-IN" dirty="0"/>
              <a:t>INFORMATION ABOUT BERT</a:t>
            </a:r>
            <a:endParaRPr lang="en-IN"/>
          </a:p>
        </p:txBody>
      </p:sp>
      <p:pic>
        <p:nvPicPr>
          <p:cNvPr id="2050" name="Picture 2" descr="image">
            <a:extLst>
              <a:ext uri="{FF2B5EF4-FFF2-40B4-BE49-F238E27FC236}">
                <a16:creationId xmlns:a16="http://schemas.microsoft.com/office/drawing/2014/main" id="{744A3D9D-756E-3986-C4BD-D7EBFD3C79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192" y="1791923"/>
            <a:ext cx="5115347" cy="2954112"/>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54" name="Content Placeholder 2053">
            <a:extLst>
              <a:ext uri="{FF2B5EF4-FFF2-40B4-BE49-F238E27FC236}">
                <a16:creationId xmlns:a16="http://schemas.microsoft.com/office/drawing/2014/main" id="{9980FF63-93AD-A400-5984-9AB327F2CD36}"/>
              </a:ext>
            </a:extLst>
          </p:cNvPr>
          <p:cNvSpPr>
            <a:spLocks noGrp="1"/>
          </p:cNvSpPr>
          <p:nvPr>
            <p:ph idx="1"/>
          </p:nvPr>
        </p:nvSpPr>
        <p:spPr>
          <a:xfrm>
            <a:off x="6411684" y="2407436"/>
            <a:ext cx="5127172" cy="3461658"/>
          </a:xfrm>
        </p:spPr>
        <p:txBody>
          <a:bodyPr>
            <a:normAutofit fontScale="85000" lnSpcReduction="20000"/>
          </a:bodyPr>
          <a:lstStyle/>
          <a:p>
            <a:r>
              <a:rPr lang="en-US" b="0" i="0" dirty="0">
                <a:solidFill>
                  <a:schemeClr val="tx1"/>
                </a:solidFill>
                <a:effectLst/>
              </a:rPr>
              <a:t>BERT is basically an Encoder stack of transformer architecture. A transformer architecture is an encoder-decoder network that uses self-attention on the encoder side and attention on the decoder side. BERTBASE has 12 layers in the Encoder stack while BERTLARGE has 24 layers in the Encoder stack. These are more than the Transformer architecture described in the original paper (6 encoder layers). BERT architectures (BASE and LARGE) also have larger feedforward-networks (768 and 1024 hidden units respectively), and more attention heads (12 and 16 respectively) than the Transformer architecture suggested in the original paper. It contains 512 hidden units and 8 attention heads. BERTBASE contains 110M parameters while BERTLARGE has 340M parameters.</a:t>
            </a:r>
            <a:endParaRPr lang="en-US" dirty="0">
              <a:solidFill>
                <a:schemeClr val="tx1"/>
              </a:solidFill>
            </a:endParaRPr>
          </a:p>
        </p:txBody>
      </p:sp>
      <p:sp>
        <p:nvSpPr>
          <p:cNvPr id="2061" name="Rectangle 206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2562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F332-0A53-D95F-01C8-86E78D251AD0}"/>
              </a:ext>
            </a:extLst>
          </p:cNvPr>
          <p:cNvSpPr>
            <a:spLocks noGrp="1"/>
          </p:cNvSpPr>
          <p:nvPr>
            <p:ph type="title"/>
          </p:nvPr>
        </p:nvSpPr>
        <p:spPr/>
        <p:txBody>
          <a:bodyPr/>
          <a:lstStyle/>
          <a:p>
            <a:pPr algn="ctr"/>
            <a:r>
              <a:rPr lang="en-IN" dirty="0"/>
              <a:t>Takeaways From the Project</a:t>
            </a:r>
          </a:p>
        </p:txBody>
      </p:sp>
      <p:sp>
        <p:nvSpPr>
          <p:cNvPr id="3" name="Content Placeholder 2">
            <a:extLst>
              <a:ext uri="{FF2B5EF4-FFF2-40B4-BE49-F238E27FC236}">
                <a16:creationId xmlns:a16="http://schemas.microsoft.com/office/drawing/2014/main" id="{A749856A-06FB-32C8-B984-41A8D008E055}"/>
              </a:ext>
            </a:extLst>
          </p:cNvPr>
          <p:cNvSpPr>
            <a:spLocks noGrp="1"/>
          </p:cNvSpPr>
          <p:nvPr>
            <p:ph idx="1"/>
          </p:nvPr>
        </p:nvSpPr>
        <p:spPr/>
        <p:txBody>
          <a:bodyPr/>
          <a:lstStyle/>
          <a:p>
            <a:r>
              <a:rPr lang="en-IN" dirty="0"/>
              <a:t>The project was completed in two days with the usage of Agile methodology and the problems encountered while developing the project were resolved using the documentation and other resources such as Videos and consulting with the industry experts.</a:t>
            </a:r>
          </a:p>
          <a:p>
            <a:r>
              <a:rPr lang="en-IN" dirty="0"/>
              <a:t>The project was developed using the Python programming language, Seaborn, Matplotlib, Scikit Learn, Keras ,TensorFlow and Ktrain libraries which assisted me in creating a solution which could assist in classification of disaster tweets.</a:t>
            </a:r>
          </a:p>
        </p:txBody>
      </p:sp>
    </p:spTree>
    <p:extLst>
      <p:ext uri="{BB962C8B-B14F-4D97-AF65-F5344CB8AC3E}">
        <p14:creationId xmlns:p14="http://schemas.microsoft.com/office/powerpoint/2010/main" val="315671700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{432DE731-BCB4-416C-A48E-71AFA2650773}tf22712842_win32</Template>
  <TotalTime>28</TotalTime>
  <Words>323</Words>
  <Application>Microsoft Office PowerPoint</Application>
  <PresentationFormat>Widescreen</PresentationFormat>
  <Paragraphs>12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Bookman Old Style</vt:lpstr>
      <vt:lpstr>Calibri</vt:lpstr>
      <vt:lpstr>Franklin Gothic Book</vt:lpstr>
      <vt:lpstr>1_RetrospectVTI</vt:lpstr>
      <vt:lpstr>Disaster Tweet Classification</vt:lpstr>
      <vt:lpstr>Introduction</vt:lpstr>
      <vt:lpstr>EXPLORATORY DATA ANALYSIS</vt:lpstr>
      <vt:lpstr>INFORMATION ABOUT BERT</vt:lpstr>
      <vt:lpstr>Takeaways From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Tweet Classification</dc:title>
  <dc:creator>Vishwas Nivarthi</dc:creator>
  <cp:lastModifiedBy>Vishwas Nivarthi</cp:lastModifiedBy>
  <cp:revision>1</cp:revision>
  <dcterms:created xsi:type="dcterms:W3CDTF">2023-01-21T12:20:51Z</dcterms:created>
  <dcterms:modified xsi:type="dcterms:W3CDTF">2023-01-21T12:49:29Z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